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71" r:id="rId6"/>
    <p:sldId id="263" r:id="rId7"/>
    <p:sldId id="260" r:id="rId8"/>
    <p:sldId id="270" r:id="rId9"/>
    <p:sldId id="262" r:id="rId10"/>
    <p:sldId id="267" r:id="rId11"/>
    <p:sldId id="268" r:id="rId12"/>
    <p:sldId id="269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16"/>
    <p:restoredTop sz="94650"/>
  </p:normalViewPr>
  <p:slideViewPr>
    <p:cSldViewPr snapToGrid="0" snapToObjects="1">
      <p:cViewPr varScale="1">
        <p:scale>
          <a:sx n="84" d="100"/>
          <a:sy n="84" d="100"/>
        </p:scale>
        <p:origin x="13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tif>
</file>

<file path=ppt/media/image3.tif>
</file>

<file path=ppt/media/image4.tif>
</file>

<file path=ppt/media/image5.png>
</file>

<file path=ppt/media/image6.png>
</file>

<file path=ppt/media/image7.tiff>
</file>

<file path=ppt/media/image8.tif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2652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921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96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22750"/>
            <a:ext cx="10464800" cy="774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“在此键入引文。”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6" Type="http://schemas.openxmlformats.org/officeDocument/2006/relationships/image" Target="../media/image16.jpeg"/><Relationship Id="rId7" Type="http://schemas.openxmlformats.org/officeDocument/2006/relationships/image" Target="../media/image17.jpe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"/><Relationship Id="rId3" Type="http://schemas.openxmlformats.org/officeDocument/2006/relationships/image" Target="../media/image4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questmobile.com.cn/blog/blog_56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移动医疗行业分析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李范红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952500" y="444500"/>
            <a:ext cx="10580688" cy="1204367"/>
          </a:xfrm>
          <a:prstGeom prst="rect">
            <a:avLst/>
          </a:prstGeom>
        </p:spPr>
        <p:txBody>
          <a:bodyPr/>
          <a:lstStyle>
            <a:lvl1pPr algn="l">
              <a:defRPr sz="6000"/>
            </a:lvl1pPr>
          </a:lstStyle>
          <a:p>
            <a:r>
              <a:t>Ada</a:t>
            </a:r>
          </a:p>
        </p:txBody>
      </p:sp>
      <p:pic>
        <p:nvPicPr>
          <p:cNvPr id="120" name="WechatIMG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1193" y="1871315"/>
            <a:ext cx="3175001" cy="606039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3" name="Group 123"/>
          <p:cNvGrpSpPr/>
          <p:nvPr/>
        </p:nvGrpSpPr>
        <p:grpSpPr>
          <a:xfrm>
            <a:off x="4655343" y="1871316"/>
            <a:ext cx="3175001" cy="6060389"/>
            <a:chOff x="0" y="0"/>
            <a:chExt cx="3175000" cy="6060388"/>
          </a:xfrm>
        </p:grpSpPr>
        <p:pic>
          <p:nvPicPr>
            <p:cNvPr id="121" name="WechatIMG1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175000" cy="60603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2" name="WechatIMG2.jpe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56007" y="739115"/>
              <a:ext cx="2524048" cy="44934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26" name="Group 126"/>
          <p:cNvGrpSpPr/>
          <p:nvPr/>
        </p:nvGrpSpPr>
        <p:grpSpPr>
          <a:xfrm>
            <a:off x="8649493" y="1821895"/>
            <a:ext cx="3175001" cy="6060389"/>
            <a:chOff x="0" y="0"/>
            <a:chExt cx="3175000" cy="6060388"/>
          </a:xfrm>
        </p:grpSpPr>
        <p:pic>
          <p:nvPicPr>
            <p:cNvPr id="124" name="WechatIMG1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175000" cy="60603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5" name="WechatIMG3.jpe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40147" y="739352"/>
              <a:ext cx="2531868" cy="45073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27" name="Shape 127"/>
          <p:cNvSpPr/>
          <p:nvPr/>
        </p:nvSpPr>
        <p:spPr>
          <a:xfrm>
            <a:off x="641350" y="8623300"/>
            <a:ext cx="11418690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800"/>
            </a:lvl1pPr>
          </a:lstStyle>
          <a:p>
            <a:r>
              <a:t>对话式人机交互的医疗信息知识图谱，点击/搜索为主，不包括NLP</a:t>
            </a:r>
          </a:p>
        </p:txBody>
      </p:sp>
    </p:spTree>
    <p:extLst>
      <p:ext uri="{BB962C8B-B14F-4D97-AF65-F5344CB8AC3E}">
        <p14:creationId xmlns:p14="http://schemas.microsoft.com/office/powerpoint/2010/main" val="10001440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/>
          </p:cNvSpPr>
          <p:nvPr>
            <p:ph type="title"/>
          </p:nvPr>
        </p:nvSpPr>
        <p:spPr>
          <a:xfrm>
            <a:off x="952500" y="444500"/>
            <a:ext cx="10580688" cy="1204367"/>
          </a:xfrm>
          <a:prstGeom prst="rect">
            <a:avLst/>
          </a:prstGeom>
        </p:spPr>
        <p:txBody>
          <a:bodyPr/>
          <a:lstStyle>
            <a:lvl1pPr algn="l">
              <a:defRPr sz="6000"/>
            </a:lvl1pPr>
          </a:lstStyle>
          <a:p>
            <a:r>
              <a:t>Ada</a:t>
            </a:r>
          </a:p>
        </p:txBody>
      </p:sp>
      <p:pic>
        <p:nvPicPr>
          <p:cNvPr id="130" name="WechatIMG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1193" y="1871315"/>
            <a:ext cx="3175001" cy="606039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3" name="Group 133"/>
          <p:cNvGrpSpPr/>
          <p:nvPr/>
        </p:nvGrpSpPr>
        <p:grpSpPr>
          <a:xfrm>
            <a:off x="4655343" y="1871316"/>
            <a:ext cx="3175001" cy="6060389"/>
            <a:chOff x="0" y="0"/>
            <a:chExt cx="3175000" cy="6060388"/>
          </a:xfrm>
        </p:grpSpPr>
        <p:pic>
          <p:nvPicPr>
            <p:cNvPr id="131" name="WechatIMG1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175000" cy="60603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2" name="WechatIMG2.jpe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56007" y="739115"/>
              <a:ext cx="2524048" cy="44934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36" name="Group 136"/>
          <p:cNvGrpSpPr/>
          <p:nvPr/>
        </p:nvGrpSpPr>
        <p:grpSpPr>
          <a:xfrm>
            <a:off x="8649493" y="1821895"/>
            <a:ext cx="3175001" cy="6060389"/>
            <a:chOff x="0" y="0"/>
            <a:chExt cx="3175000" cy="6060388"/>
          </a:xfrm>
        </p:grpSpPr>
        <p:pic>
          <p:nvPicPr>
            <p:cNvPr id="134" name="WechatIMG1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175000" cy="60603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5" name="WechatIMG3.jpe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40147" y="739352"/>
              <a:ext cx="2531868" cy="45073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7" name="Shape 137"/>
          <p:cNvSpPr/>
          <p:nvPr/>
        </p:nvSpPr>
        <p:spPr>
          <a:xfrm>
            <a:off x="641350" y="8369300"/>
            <a:ext cx="11418690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800"/>
            </a:lvl1pPr>
          </a:lstStyle>
          <a:p>
            <a:r>
              <a:t>通过用户对于多个问题的回答交叉选择相应症状，并将每个用户的历史记录作为特征进行学习，增长难点在于背后知识图谱的拓宽和纵深</a:t>
            </a:r>
          </a:p>
        </p:txBody>
      </p:sp>
      <p:pic>
        <p:nvPicPr>
          <p:cNvPr id="138" name="WechatIMG4.jpe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06365" y="2605124"/>
            <a:ext cx="2510058" cy="44685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WechatIMG6.jpe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037198" y="2609624"/>
            <a:ext cx="2510058" cy="44685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WechatIMG7.jpe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994664" y="2557114"/>
            <a:ext cx="2535459" cy="451375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6640882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0580688" cy="1204367"/>
          </a:xfrm>
          <a:prstGeom prst="rect">
            <a:avLst/>
          </a:prstGeom>
        </p:spPr>
        <p:txBody>
          <a:bodyPr/>
          <a:lstStyle>
            <a:lvl1pPr algn="l">
              <a:defRPr sz="6000"/>
            </a:lvl1pPr>
          </a:lstStyle>
          <a:p>
            <a:r>
              <a:t>Ada</a:t>
            </a:r>
          </a:p>
        </p:txBody>
      </p:sp>
      <p:sp>
        <p:nvSpPr>
          <p:cNvPr id="143" name="Shape 143"/>
          <p:cNvSpPr/>
          <p:nvPr/>
        </p:nvSpPr>
        <p:spPr>
          <a:xfrm>
            <a:off x="641350" y="8369300"/>
            <a:ext cx="11722101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800"/>
            </a:lvl1pPr>
          </a:lstStyle>
          <a:p>
            <a:r>
              <a:t>Ada在经济欠发达地区成为高排名的健康类app，说明当前医疗信息高度不对称。在医疗信息、知识图谱等数据层面的创新可以为用户提供价值</a:t>
            </a:r>
          </a:p>
        </p:txBody>
      </p:sp>
      <p:graphicFrame>
        <p:nvGraphicFramePr>
          <p:cNvPr id="144" name="Table 144"/>
          <p:cNvGraphicFramePr/>
          <p:nvPr/>
        </p:nvGraphicFramePr>
        <p:xfrm>
          <a:off x="1118294" y="1859483"/>
          <a:ext cx="10464799" cy="571500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2925373"/>
                <a:gridCol w="4804766"/>
                <a:gridCol w="2734660"/>
              </a:tblGrid>
              <a:tr h="1143000"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iOS store
健康类排名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地区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国家数量</a:t>
                      </a:r>
                    </a:p>
                  </a:txBody>
                  <a:tcPr marL="50800" marR="50800" marT="50800" marB="50800" anchor="ctr" horzOverflow="overflow"/>
                </a:tc>
              </a:tr>
              <a:tr h="1143000">
                <a:tc>
                  <a:txBody>
                    <a:bodyPr/>
                    <a:lstStyle/>
                    <a:p>
                      <a:pPr defTabSz="914400"/>
                      <a:r>
                        <a:rPr sz="1500"/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300"/>
                        <a:t>牙买加、阿尔巴尼亚、巴基斯坦、不丹、安哥拉、肯尼亚、马拉维、尼日利亚、坦桑尼亚、特立尼达和多巴哥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0"/>
                        <a:t>10</a:t>
                      </a:r>
                    </a:p>
                  </a:txBody>
                  <a:tcPr marL="50800" marR="50800" marT="50800" marB="50800" anchor="ctr" horzOverflow="overflow"/>
                </a:tc>
              </a:tr>
              <a:tr h="1143000">
                <a:tc>
                  <a:txBody>
                    <a:bodyPr/>
                    <a:lstStyle/>
                    <a:p>
                      <a:pPr defTabSz="914400"/>
                      <a:r>
                        <a:rPr sz="1500"/>
                        <a:t>2 - 10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300"/>
                        <a:t>美国、巴拿马、爱沙尼亚、保加利亚、匈牙利、菲律宾、柬埔寨、尼泊尔、斯里兰卡、新西兰、阿尔及利亚、埃及、马达加斯加、南非、沙特阿拉伯、印度、乌干达、约旦等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0"/>
                        <a:t>40</a:t>
                      </a:r>
                    </a:p>
                  </a:txBody>
                  <a:tcPr marL="50800" marR="50800" marT="50800" marB="50800" anchor="ctr" horzOverflow="overflow"/>
                </a:tc>
              </a:tr>
              <a:tr h="1143000">
                <a:tc>
                  <a:txBody>
                    <a:bodyPr/>
                    <a:lstStyle/>
                    <a:p>
                      <a:pPr defTabSz="914400"/>
                      <a:r>
                        <a:rPr sz="1500"/>
                        <a:t>11-20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300"/>
                        <a:t>新加坡、比利时、葡萄牙、希腊、蒙古、开曼群岛、斯洛伐克、塞浦路斯、文莱、津巴布韦等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0"/>
                        <a:t>19</a:t>
                      </a:r>
                    </a:p>
                  </a:txBody>
                  <a:tcPr marL="50800" marR="50800" marT="50800" marB="50800" anchor="ctr" horzOverflow="overflow"/>
                </a:tc>
              </a:tr>
              <a:tr h="1143000">
                <a:tc>
                  <a:txBody>
                    <a:bodyPr/>
                    <a:lstStyle/>
                    <a:p>
                      <a:pPr defTabSz="914400"/>
                      <a:r>
                        <a:rPr sz="1500"/>
                        <a:t>21-50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300"/>
                        <a:t>韩国、加拿大、爱尔兰、奥地利、冰岛、丹麦、挪威、瑞典、瑞士、乌克兰、泰国、印尼等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0"/>
                        <a:t>35</a:t>
                      </a:r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60391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000"/>
            </a:lvl1pPr>
          </a:lstStyle>
          <a:p>
            <a:r>
              <a:rPr sz="5400" dirty="0"/>
              <a:t>移动医疗行业里大家都在干些啥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sz="half" idx="1"/>
          </p:nvPr>
        </p:nvSpPr>
        <p:spPr>
          <a:xfrm>
            <a:off x="685800" y="2597149"/>
            <a:ext cx="5015409" cy="6299201"/>
          </a:xfrm>
          <a:prstGeom prst="rect">
            <a:avLst/>
          </a:prstGeom>
        </p:spPr>
        <p:txBody>
          <a:bodyPr/>
          <a:lstStyle/>
          <a:p>
            <a:r>
              <a:t>寻医诊疗（医患）</a:t>
            </a:r>
          </a:p>
          <a:p>
            <a:r>
              <a:t>健康保健（患者）</a:t>
            </a:r>
          </a:p>
          <a:p>
            <a:r>
              <a:t>医生服务（医生）</a:t>
            </a:r>
          </a:p>
          <a:p>
            <a:r>
              <a:t>医疗信息化（医院）</a:t>
            </a:r>
          </a:p>
          <a:p>
            <a:r>
              <a:t>医药电商</a:t>
            </a:r>
          </a:p>
        </p:txBody>
      </p:sp>
      <p:pic>
        <p:nvPicPr>
          <p:cNvPr id="124" name="pasted-image.tiff"/>
          <p:cNvPicPr>
            <a:picLocks noChangeAspect="1"/>
          </p:cNvPicPr>
          <p:nvPr/>
        </p:nvPicPr>
        <p:blipFill>
          <a:blip r:embed="rId2">
            <a:extLst/>
          </a:blip>
          <a:srcRect r="4512" b="2536"/>
          <a:stretch>
            <a:fillRect/>
          </a:stretch>
        </p:blipFill>
        <p:spPr>
          <a:xfrm>
            <a:off x="5188737" y="2093359"/>
            <a:ext cx="7241958" cy="73066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6600" dirty="0"/>
              <a:t>细分领域及领先公司</a:t>
            </a:r>
          </a:p>
        </p:txBody>
      </p:sp>
      <p:sp>
        <p:nvSpPr>
          <p:cNvPr id="127" name="Shape 127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6127205" cy="6286500"/>
          </a:xfrm>
          <a:prstGeom prst="rect">
            <a:avLst/>
          </a:prstGeom>
        </p:spPr>
        <p:txBody>
          <a:bodyPr/>
          <a:lstStyle/>
          <a:p>
            <a:pPr marL="306704" indent="-306704" defTabSz="403097">
              <a:spcBef>
                <a:spcPts val="2800"/>
              </a:spcBef>
              <a:defRPr sz="2484"/>
            </a:pPr>
            <a:r>
              <a:rPr dirty="0"/>
              <a:t>寻医诊疗 ：</a:t>
            </a:r>
          </a:p>
          <a:p>
            <a:pPr marL="613409" lvl="1" indent="-306704" defTabSz="403097">
              <a:spcBef>
                <a:spcPts val="2800"/>
              </a:spcBef>
              <a:defRPr sz="2484"/>
            </a:pPr>
            <a:r>
              <a:rPr dirty="0"/>
              <a:t>春雨医生(C轮)、微医(挂号网-F轮)、平安好医生(A轮5亿)、好大夫(C轮)</a:t>
            </a:r>
          </a:p>
          <a:p>
            <a:pPr marL="306704" indent="-306704" defTabSz="403097">
              <a:spcBef>
                <a:spcPts val="2800"/>
              </a:spcBef>
              <a:defRPr sz="2484"/>
            </a:pPr>
            <a:r>
              <a:rPr dirty="0"/>
              <a:t>专科服务：肿瘤、牙科、儿科、医美</a:t>
            </a:r>
          </a:p>
          <a:p>
            <a:pPr marL="613409" lvl="1" indent="-306704" defTabSz="403097">
              <a:spcBef>
                <a:spcPts val="2800"/>
              </a:spcBef>
              <a:defRPr sz="2484"/>
            </a:pPr>
            <a:r>
              <a:rPr dirty="0"/>
              <a:t>燃石、世和、吉因加、臻和、诺禾致源</a:t>
            </a:r>
          </a:p>
          <a:p>
            <a:pPr marL="306704" indent="-306704" defTabSz="403097">
              <a:spcBef>
                <a:spcPts val="2800"/>
              </a:spcBef>
              <a:defRPr sz="2484"/>
            </a:pPr>
            <a:r>
              <a:rPr dirty="0"/>
              <a:t>医生服务</a:t>
            </a:r>
          </a:p>
          <a:p>
            <a:pPr marL="613409" lvl="1" indent="-306704" defTabSz="403097">
              <a:spcBef>
                <a:spcPts val="2800"/>
              </a:spcBef>
              <a:defRPr sz="2484"/>
            </a:pPr>
            <a:r>
              <a:rPr dirty="0"/>
              <a:t>丁香园、医联(B轮)、杏树林(C轮)</a:t>
            </a:r>
          </a:p>
          <a:p>
            <a:pPr marL="306704" indent="-306704" defTabSz="403097">
              <a:spcBef>
                <a:spcPts val="2800"/>
              </a:spcBef>
              <a:defRPr sz="2484"/>
            </a:pPr>
            <a:r>
              <a:rPr dirty="0"/>
              <a:t>医药电商：上门送药、B2B &gt; B2C</a:t>
            </a:r>
          </a:p>
        </p:txBody>
      </p:sp>
      <p:pic>
        <p:nvPicPr>
          <p:cNvPr id="128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59516" y="2571750"/>
            <a:ext cx="5197400" cy="2985304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Shape 129"/>
          <p:cNvSpPr/>
          <p:nvPr/>
        </p:nvSpPr>
        <p:spPr>
          <a:xfrm>
            <a:off x="9320065" y="2057399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r>
              <a:t>公司数</a:t>
            </a:r>
          </a:p>
        </p:txBody>
      </p:sp>
      <p:pic>
        <p:nvPicPr>
          <p:cNvPr id="130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59516" y="6267858"/>
            <a:ext cx="5197400" cy="2807099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/>
          <p:nvPr/>
        </p:nvSpPr>
        <p:spPr>
          <a:xfrm>
            <a:off x="9193065" y="5614203"/>
            <a:ext cx="1130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r>
              <a:t>获投金额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/>
          </p:cNvSpPr>
          <p:nvPr>
            <p:ph type="title"/>
          </p:nvPr>
        </p:nvSpPr>
        <p:spPr>
          <a:xfrm>
            <a:off x="952499" y="-274320"/>
            <a:ext cx="11099800" cy="2159001"/>
          </a:xfrm>
          <a:prstGeom prst="rect">
            <a:avLst/>
          </a:prstGeom>
        </p:spPr>
        <p:txBody>
          <a:bodyPr>
            <a:normAutofit/>
          </a:bodyPr>
          <a:lstStyle>
            <a:lvl1pPr defTabSz="514095">
              <a:defRPr sz="7040"/>
            </a:lvl1pPr>
          </a:lstStyle>
          <a:p>
            <a:r>
              <a:rPr sz="6000" dirty="0"/>
              <a:t>用药医疗细分行业MAU排名</a:t>
            </a:r>
          </a:p>
        </p:txBody>
      </p:sp>
      <p:graphicFrame>
        <p:nvGraphicFramePr>
          <p:cNvPr id="135" name="Table 135"/>
          <p:cNvGraphicFramePr/>
          <p:nvPr>
            <p:extLst>
              <p:ext uri="{D42A27DB-BD31-4B8C-83A1-F6EECF244321}">
                <p14:modId xmlns:p14="http://schemas.microsoft.com/office/powerpoint/2010/main" val="438210752"/>
              </p:ext>
            </p:extLst>
          </p:nvPr>
        </p:nvGraphicFramePr>
        <p:xfrm>
          <a:off x="952500" y="1549820"/>
          <a:ext cx="11099799" cy="5493420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1603008"/>
                <a:gridCol w="927723"/>
                <a:gridCol w="1799976"/>
                <a:gridCol w="917338"/>
                <a:gridCol w="1967835"/>
                <a:gridCol w="1269204"/>
                <a:gridCol w="1323717"/>
                <a:gridCol w="1290998"/>
              </a:tblGrid>
              <a:tr h="603690"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APP名称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800" b="1">
                          <a:sym typeface="Helvetica"/>
                        </a:rPr>
                        <a:t>MAU(万)</a:t>
                      </a:r>
                      <a:endParaRPr sz="1800" b="1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800" b="1">
                          <a:sym typeface="Helvetica"/>
                        </a:rPr>
                        <a:t>MAU环比增长率(%)</a:t>
                      </a:r>
                      <a:endParaRPr sz="1800" b="1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800" b="1">
                          <a:sym typeface="Helvetica"/>
                        </a:rPr>
                        <a:t>DAU(万)</a:t>
                      </a:r>
                      <a:endParaRPr sz="1800" b="1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800" b="1">
                          <a:sym typeface="Helvetica"/>
                        </a:rPr>
                        <a:t>人均月度使用次数(次)</a:t>
                      </a:r>
                      <a:endParaRPr sz="1800" b="1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800" b="1">
                          <a:sym typeface="Helvetica"/>
                        </a:rPr>
                        <a:t>新安装量(万)</a:t>
                      </a:r>
                      <a:endParaRPr sz="1800" b="1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800" b="1">
                          <a:sym typeface="Helvetica"/>
                        </a:rPr>
                        <a:t>男性用户比例</a:t>
                      </a:r>
                      <a:endParaRPr sz="1800" b="1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90后用户比例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</a:tr>
              <a:tr h="488973"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平安好医生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2570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 dirty="0">
                          <a:sym typeface="Helvetica"/>
                        </a:rPr>
                        <a:t>-7.40%</a:t>
                      </a:r>
                      <a:endParaRPr sz="1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737.5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73.5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841.9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46.70%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 dirty="0">
                          <a:sym typeface="Helvetica"/>
                        </a:rPr>
                        <a:t>29.10%</a:t>
                      </a:r>
                      <a:endParaRPr sz="1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</a:tr>
              <a:tr h="488973"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好大夫在线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850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0.60%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157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36.6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360.9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52.90%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29.00%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</a:tr>
              <a:tr h="488973"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春雨医生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175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-23.60%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14.3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9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47.2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53.50%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39.50%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</a:tr>
              <a:tr h="488973"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丁香园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157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10.10%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22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16.6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34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60.40%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51.50%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</a:tr>
              <a:tr h="488973"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小豆疫苗助手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151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 dirty="0">
                          <a:sym typeface="Helvetica"/>
                        </a:rPr>
                        <a:t>28.80%</a:t>
                      </a:r>
                      <a:endParaRPr sz="1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11.6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7.4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43.1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40.60%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14.40%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</a:tr>
              <a:tr h="488973"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微医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 dirty="0">
                          <a:sym typeface="Helvetica"/>
                        </a:rPr>
                        <a:t>122</a:t>
                      </a:r>
                      <a:endParaRPr sz="1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 dirty="0">
                          <a:sym typeface="Helvetica"/>
                        </a:rPr>
                        <a:t>-1.20%</a:t>
                      </a:r>
                      <a:endParaRPr sz="1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13.4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 dirty="0">
                          <a:sym typeface="Helvetica"/>
                        </a:rPr>
                        <a:t>13.7</a:t>
                      </a:r>
                      <a:endParaRPr sz="1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102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58.70%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32.10%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</a:tr>
              <a:tr h="488973"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丁香医生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 dirty="0">
                          <a:sym typeface="Helvetica"/>
                        </a:rPr>
                        <a:t>99</a:t>
                      </a:r>
                      <a:endParaRPr sz="1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-7.10%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6.9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6.7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20.9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71.80%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37.60%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</a:tr>
              <a:tr h="488973"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用药助手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 dirty="0">
                          <a:sym typeface="Helvetica"/>
                        </a:rPr>
                        <a:t>72</a:t>
                      </a:r>
                      <a:endParaRPr sz="1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-2.90%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9.4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19.8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12.6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68.20%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47.60%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</a:tr>
              <a:tr h="488973"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男性私人医生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71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-3.00%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3.1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4.2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79.3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65.70%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32%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</a:tr>
              <a:tr h="488973">
                <a:tc>
                  <a:txBody>
                    <a:bodyPr/>
                    <a:lstStyle/>
                    <a:p>
                      <a:pPr algn="l" defTabSz="914400"/>
                      <a:r>
                        <a:rPr sz="1800" b="1" dirty="0">
                          <a:sym typeface="Helvetica"/>
                        </a:rPr>
                        <a:t>趣医院</a:t>
                      </a:r>
                      <a:endParaRPr sz="18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55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-8.90%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3.6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5.4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20.1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>
                          <a:sym typeface="Helvetica"/>
                        </a:rPr>
                        <a:t>51.90%</a:t>
                      </a:r>
                      <a:endParaRPr sz="18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sz="1800" dirty="0">
                          <a:sym typeface="Helvetica"/>
                        </a:rPr>
                        <a:t>25.30%</a:t>
                      </a:r>
                      <a:endParaRPr sz="18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/>
                </a:tc>
              </a:tr>
            </a:tbl>
          </a:graphicData>
        </a:graphic>
      </p:graphicFrame>
      <p:sp>
        <p:nvSpPr>
          <p:cNvPr id="136" name="Shape 136"/>
          <p:cNvSpPr/>
          <p:nvPr/>
        </p:nvSpPr>
        <p:spPr>
          <a:xfrm>
            <a:off x="7763000" y="7043240"/>
            <a:ext cx="4289299" cy="3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200"/>
            </a:pPr>
            <a:r>
              <a:t>数据来源：</a:t>
            </a:r>
            <a:r>
              <a:rPr u="sng">
                <a:hlinkClick r:id="rId2"/>
              </a:rPr>
              <a:t>http://www.questmobile.com.cn/blog/blog_56.html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52499" y="7153116"/>
            <a:ext cx="11630526" cy="24785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indent="-342900" algn="l" defTabSz="338835">
              <a:spcBef>
                <a:spcPts val="1200"/>
              </a:spcBef>
              <a:buFont typeface="Arial" charset="0"/>
              <a:buChar char="•"/>
              <a:defRPr sz="2088"/>
            </a:pPr>
            <a:r>
              <a:rPr lang="zh-CN" altLang="en-US" dirty="0"/>
              <a:t>数据特点：平安好医生和好大夫占压倒性优势，且主要使用人群年龄较大。</a:t>
            </a:r>
          </a:p>
          <a:p>
            <a:pPr marL="342900" indent="-342900" algn="l" defTabSz="338835">
              <a:spcBef>
                <a:spcPts val="1200"/>
              </a:spcBef>
              <a:buFont typeface="Arial" charset="0"/>
              <a:buChar char="•"/>
              <a:defRPr sz="2088"/>
            </a:pPr>
            <a:r>
              <a:rPr lang="zh-CN" altLang="en-US" dirty="0"/>
              <a:t>问诊类占最大头，平安好医生、好大夫、春雨医生、丁香来问医生、微医、男性私人医生</a:t>
            </a:r>
          </a:p>
          <a:p>
            <a:pPr marL="342900" indent="-342900" algn="l" defTabSz="338835">
              <a:spcBef>
                <a:spcPts val="1200"/>
              </a:spcBef>
              <a:buFont typeface="Arial" charset="0"/>
              <a:buChar char="•"/>
              <a:defRPr sz="2088"/>
            </a:pPr>
            <a:r>
              <a:rPr lang="zh-CN" altLang="en-US" dirty="0"/>
              <a:t>丁香园旗下</a:t>
            </a:r>
            <a:r>
              <a:rPr lang="en-US" altLang="zh-CN" dirty="0"/>
              <a:t>app</a:t>
            </a:r>
            <a:r>
              <a:rPr lang="zh-CN" altLang="en-US" dirty="0"/>
              <a:t>专注医生服务</a:t>
            </a:r>
          </a:p>
          <a:p>
            <a:pPr marL="342900" indent="-342900" algn="l" defTabSz="338835">
              <a:spcBef>
                <a:spcPts val="1200"/>
              </a:spcBef>
              <a:buFont typeface="Arial" charset="0"/>
              <a:buChar char="•"/>
              <a:defRPr sz="2088"/>
            </a:pPr>
            <a:r>
              <a:rPr lang="zh-CN" altLang="en-US" dirty="0"/>
              <a:t>健康管理类如小豆疫苗助手也有需求（属于母婴垂直领域）</a:t>
            </a:r>
          </a:p>
          <a:p>
            <a:pPr marL="342900" indent="-342900" algn="l" defTabSz="338835">
              <a:spcBef>
                <a:spcPts val="1200"/>
              </a:spcBef>
              <a:buFont typeface="Arial" charset="0"/>
              <a:buChar char="•"/>
              <a:defRPr sz="2088"/>
            </a:pPr>
            <a:r>
              <a:rPr lang="zh-CN" altLang="en-US" dirty="0"/>
              <a:t>注：</a:t>
            </a:r>
            <a:r>
              <a:rPr lang="en-US" altLang="zh-CN" dirty="0"/>
              <a:t>MAU</a:t>
            </a:r>
            <a:r>
              <a:rPr lang="zh-CN" altLang="en-US" dirty="0"/>
              <a:t>、</a:t>
            </a:r>
            <a:r>
              <a:rPr lang="en-US" altLang="zh-CN" dirty="0"/>
              <a:t>DAU</a:t>
            </a:r>
            <a:r>
              <a:rPr lang="zh-CN" altLang="en-US" dirty="0"/>
              <a:t>不能完全反映公司水平，还需参考医生资源（稀缺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6600" dirty="0" smtClean="0"/>
              <a:t>实名认证医生数量</a:t>
            </a:r>
            <a:endParaRPr kumimoji="1" lang="zh-CN" altLang="en-US" sz="6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009" y="1979381"/>
            <a:ext cx="10553032" cy="629584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94751" y="8014675"/>
            <a:ext cx="11457549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注：此处未统计丁香园医生数据，</a:t>
            </a: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15</a:t>
            </a: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年底</a:t>
            </a:r>
            <a:r>
              <a:rPr lang="zh-CN" altLang="en-US" sz="2400" dirty="0"/>
              <a:t>有</a:t>
            </a:r>
            <a:r>
              <a:rPr lang="en-US" altLang="zh-CN" sz="2400" dirty="0"/>
              <a:t>130</a:t>
            </a:r>
            <a:r>
              <a:rPr lang="zh-CN" altLang="en-US" sz="2400" dirty="0"/>
              <a:t>万实名认证注册</a:t>
            </a:r>
            <a:r>
              <a:rPr lang="zh-CN" altLang="en-US" sz="2400" dirty="0" smtClean="0"/>
              <a:t>医生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kumimoji="0" lang="zh-CN" altLang="en-US" sz="2400" b="1" u="sng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医生（</a:t>
            </a:r>
            <a:r>
              <a:rPr lang="en-US" altLang="zh-CN" sz="2400" b="1" u="sng" dirty="0" smtClean="0"/>
              <a:t>IP</a:t>
            </a:r>
            <a:r>
              <a:rPr lang="zh-CN" altLang="en-US" sz="2400" b="1" u="sng" dirty="0" smtClean="0"/>
              <a:t>）是寻医问诊类公司成功的重要因素</a:t>
            </a:r>
            <a:endParaRPr kumimoji="0" lang="en-US" altLang="zh-CN" sz="2400" b="1" u="sng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1950546" y="3260879"/>
            <a:ext cx="8745958" cy="517357"/>
          </a:xfrm>
          <a:prstGeom prst="round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950546" y="5456373"/>
            <a:ext cx="8745958" cy="517357"/>
          </a:xfrm>
          <a:prstGeom prst="round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284746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2527"/>
            <a:ext cx="13004800" cy="8080188"/>
          </a:xfrm>
          <a:prstGeom prst="rect">
            <a:avLst/>
          </a:prstGeom>
        </p:spPr>
      </p:pic>
      <p:sp>
        <p:nvSpPr>
          <p:cNvPr id="2" name="圆角矩形 1"/>
          <p:cNvSpPr/>
          <p:nvPr/>
        </p:nvSpPr>
        <p:spPr>
          <a:xfrm>
            <a:off x="3721768" y="1876925"/>
            <a:ext cx="1876928" cy="978569"/>
          </a:xfrm>
          <a:prstGeom prst="round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2395284" y="2983832"/>
            <a:ext cx="924428" cy="930443"/>
          </a:xfrm>
          <a:prstGeom prst="round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272212" y="3288630"/>
            <a:ext cx="924428" cy="930443"/>
          </a:xfrm>
          <a:prstGeom prst="round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024144" y="3288630"/>
            <a:ext cx="924428" cy="930443"/>
          </a:xfrm>
          <a:prstGeom prst="round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6024144" y="5908172"/>
            <a:ext cx="924428" cy="930443"/>
          </a:xfrm>
          <a:prstGeom prst="round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191154" y="5550571"/>
            <a:ext cx="924428" cy="930443"/>
          </a:xfrm>
          <a:prstGeom prst="round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3419485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832185" y="0"/>
            <a:ext cx="11099800" cy="2159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6600" dirty="0"/>
              <a:t>十大App</a:t>
            </a:r>
            <a:r>
              <a:rPr sz="6600" dirty="0" smtClean="0"/>
              <a:t>具体业务</a:t>
            </a:r>
            <a:r>
              <a:rPr lang="zh-CN" altLang="en-US" sz="6600" dirty="0" smtClean="0"/>
              <a:t>对比</a:t>
            </a:r>
            <a:endParaRPr sz="6600" dirty="0"/>
          </a:p>
        </p:txBody>
      </p:sp>
      <p:graphicFrame>
        <p:nvGraphicFramePr>
          <p:cNvPr id="6" name="Table 135"/>
          <p:cNvGraphicFramePr/>
          <p:nvPr>
            <p:extLst>
              <p:ext uri="{D42A27DB-BD31-4B8C-83A1-F6EECF244321}">
                <p14:modId xmlns:p14="http://schemas.microsoft.com/office/powerpoint/2010/main" val="1179526960"/>
              </p:ext>
            </p:extLst>
          </p:nvPr>
        </p:nvGraphicFramePr>
        <p:xfrm>
          <a:off x="1090420" y="1906337"/>
          <a:ext cx="10583330" cy="4780020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1058333"/>
                <a:gridCol w="1058333"/>
                <a:gridCol w="1058333"/>
                <a:gridCol w="1058333"/>
                <a:gridCol w="1058333"/>
                <a:gridCol w="1058333"/>
                <a:gridCol w="1058333"/>
                <a:gridCol w="1058333"/>
                <a:gridCol w="1058333"/>
                <a:gridCol w="1058333"/>
              </a:tblGrid>
              <a:tr h="418530">
                <a:tc>
                  <a:txBody>
                    <a:bodyPr/>
                    <a:lstStyle/>
                    <a:p>
                      <a:pPr algn="l" defTabSz="914400"/>
                      <a:r>
                        <a:rPr sz="1400" b="1" dirty="0">
                          <a:sym typeface="Helvetica"/>
                        </a:rPr>
                        <a:t>APP名称</a:t>
                      </a:r>
                      <a:endParaRPr sz="14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1400" b="1" dirty="0" smtClean="0">
                          <a:sym typeface="Helvetica"/>
                        </a:rPr>
                        <a:t>在线问诊</a:t>
                      </a:r>
                      <a:endParaRPr sz="14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1400" b="1" dirty="0" smtClean="0">
                          <a:latin typeface="+mn-lt"/>
                          <a:ea typeface="+mn-ea"/>
                          <a:cs typeface="+mn-cs"/>
                          <a:sym typeface="Helvetica"/>
                        </a:rPr>
                        <a:t>自诊</a:t>
                      </a:r>
                      <a:endParaRPr sz="14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1400" b="1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挂号</a:t>
                      </a:r>
                      <a:endParaRPr sz="14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1400" b="1" dirty="0" smtClean="0">
                          <a:sym typeface="Helvetica"/>
                        </a:rPr>
                        <a:t>科普</a:t>
                      </a:r>
                      <a:endParaRPr sz="14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1400" b="1" dirty="0" smtClean="0">
                          <a:sym typeface="Helvetica"/>
                        </a:rPr>
                        <a:t>互联网医院</a:t>
                      </a:r>
                      <a:endParaRPr sz="14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1400" b="1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保险</a:t>
                      </a:r>
                      <a:endParaRPr sz="14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1400" b="1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医生平台</a:t>
                      </a:r>
                      <a:endParaRPr sz="14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1400" b="1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健康管理</a:t>
                      </a:r>
                      <a:endParaRPr sz="14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1400" b="1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医药电商</a:t>
                      </a:r>
                      <a:endParaRPr sz="1400" b="1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130">
                <a:tc>
                  <a:txBody>
                    <a:bodyPr/>
                    <a:lstStyle/>
                    <a:p>
                      <a:pPr algn="l" defTabSz="914400"/>
                      <a:r>
                        <a:rPr sz="1400" dirty="0">
                          <a:sym typeface="Helvetica"/>
                        </a:rPr>
                        <a:t>平安好医生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全职医生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直播打造</a:t>
                      </a:r>
                      <a:r>
                        <a:rPr lang="en-US" altLang="zh-CN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IP</a:t>
                      </a: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计划铺设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平安健康险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452130">
                <a:tc>
                  <a:txBody>
                    <a:bodyPr/>
                    <a:lstStyle/>
                    <a:p>
                      <a:pPr algn="l" defTabSz="914400"/>
                      <a:r>
                        <a:rPr sz="1400" dirty="0">
                          <a:sym typeface="Helvetica"/>
                        </a:rPr>
                        <a:t>好大夫在线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专家（重问诊）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包括预约手术、电话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银川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医生版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</a:tr>
              <a:tr h="418530">
                <a:tc>
                  <a:txBody>
                    <a:bodyPr/>
                    <a:lstStyle/>
                    <a:p>
                      <a:pPr algn="l" defTabSz="914400"/>
                      <a:r>
                        <a:rPr sz="1400" dirty="0">
                          <a:sym typeface="Helvetica"/>
                        </a:rPr>
                        <a:t>春雨医生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轻问诊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未找到盈利模式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春雨诊所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530">
                <a:tc>
                  <a:txBody>
                    <a:bodyPr/>
                    <a:lstStyle/>
                    <a:p>
                      <a:pPr algn="l" defTabSz="914400"/>
                      <a:r>
                        <a:rPr sz="1400" dirty="0">
                          <a:sym typeface="Helvetica"/>
                        </a:rPr>
                        <a:t>丁香园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深度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2130">
                <a:tc>
                  <a:txBody>
                    <a:bodyPr/>
                    <a:lstStyle/>
                    <a:p>
                      <a:pPr algn="l" defTabSz="914400"/>
                      <a:r>
                        <a:rPr sz="1400" dirty="0">
                          <a:sym typeface="Helvetica"/>
                        </a:rPr>
                        <a:t>小豆疫苗助手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接种、儿保咨询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预约接种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接种提醒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2130">
                <a:tc>
                  <a:txBody>
                    <a:bodyPr/>
                    <a:lstStyle/>
                    <a:p>
                      <a:pPr algn="l" defTabSz="914400"/>
                      <a:r>
                        <a:rPr sz="1400" dirty="0">
                          <a:sym typeface="Helvetica"/>
                        </a:rPr>
                        <a:t>微医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乌镇，数量多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418530">
                <a:tc>
                  <a:txBody>
                    <a:bodyPr/>
                    <a:lstStyle/>
                    <a:p>
                      <a:pPr algn="l" defTabSz="914400"/>
                      <a:r>
                        <a:rPr sz="1400" dirty="0">
                          <a:sym typeface="Helvetica"/>
                        </a:rPr>
                        <a:t>丁香医生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来问医生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就医推荐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丁香诊所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用药管理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18530">
                <a:tc>
                  <a:txBody>
                    <a:bodyPr/>
                    <a:lstStyle/>
                    <a:p>
                      <a:pPr algn="l" defTabSz="914400"/>
                      <a:r>
                        <a:rPr sz="1400" dirty="0">
                          <a:sym typeface="Helvetica"/>
                        </a:rPr>
                        <a:t>用药助手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r>
                        <a:rPr lang="zh-CN" altLang="en-US" sz="1400" dirty="0" smtClean="0"/>
                        <a:t>专业查询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2130">
                <a:tc>
                  <a:txBody>
                    <a:bodyPr/>
                    <a:lstStyle/>
                    <a:p>
                      <a:pPr algn="l" defTabSz="914400"/>
                      <a:r>
                        <a:rPr sz="1400" dirty="0">
                          <a:sym typeface="Helvetica"/>
                        </a:rPr>
                        <a:t>男性私人医生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530">
                <a:tc>
                  <a:txBody>
                    <a:bodyPr/>
                    <a:lstStyle/>
                    <a:p>
                      <a:pPr algn="l" defTabSz="914400"/>
                      <a:r>
                        <a:rPr sz="1400" dirty="0">
                          <a:sym typeface="Helvetica"/>
                        </a:rPr>
                        <a:t>趣医院</a:t>
                      </a:r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/>
                      <a:endParaRPr sz="1400" dirty="0">
                        <a:latin typeface="Helvetica"/>
                        <a:ea typeface="Helvetica"/>
                        <a:cs typeface="Helvetica"/>
                        <a:sym typeface="Helvetica"/>
                      </a:endParaRPr>
                    </a:p>
                  </a:txBody>
                  <a:tcPr marL="63500" marR="635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>
          <a:xfrm>
            <a:off x="952500" y="7134725"/>
            <a:ext cx="11099800" cy="2310063"/>
          </a:xfrm>
        </p:spPr>
        <p:txBody>
          <a:bodyPr>
            <a:normAutofit fontScale="62500" lnSpcReduction="20000"/>
          </a:bodyPr>
          <a:lstStyle/>
          <a:p>
            <a:r>
              <a:rPr kumimoji="1" lang="zh-CN" altLang="en-US" dirty="0" smtClean="0"/>
              <a:t>五大巨头：平安（凯撒模式）、好大夫（</a:t>
            </a:r>
            <a:r>
              <a:rPr kumimoji="1" lang="en-US" altLang="zh-CN" dirty="0" smtClean="0"/>
              <a:t>PC</a:t>
            </a:r>
            <a:r>
              <a:rPr kumimoji="1" lang="zh-CN" altLang="en-US" dirty="0" smtClean="0"/>
              <a:t>端转移，专家问诊）、春雨（供给力最大）、丁香园（医生平台）、微医（融资和政府关系建设互联网医院）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业务各有侧重，往咨询问诊方面靠拢（包括阿里等资本布局），本质是医患交互</a:t>
            </a:r>
            <a:endParaRPr kumimoji="1" lang="en-US" altLang="zh-CN" dirty="0" smtClean="0"/>
          </a:p>
          <a:p>
            <a:r>
              <a:rPr kumimoji="1" lang="zh-CN" altLang="en-US" dirty="0" smtClean="0"/>
              <a:t>目前没有明显的同质化竞争，</a:t>
            </a:r>
            <a:r>
              <a:rPr kumimoji="1" lang="en-US" altLang="zh-CN" dirty="0" smtClean="0"/>
              <a:t>adopt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10%</a:t>
            </a:r>
            <a:r>
              <a:rPr kumimoji="1" lang="zh-CN" altLang="en-US" dirty="0" smtClean="0"/>
              <a:t> 是拐点</a:t>
            </a:r>
            <a:endParaRPr kumimoji="1" lang="en-US" altLang="zh-CN" dirty="0" smtClean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52500" y="217236"/>
            <a:ext cx="11099800" cy="2159000"/>
          </a:xfrm>
        </p:spPr>
        <p:txBody>
          <a:bodyPr>
            <a:normAutofit/>
          </a:bodyPr>
          <a:lstStyle/>
          <a:p>
            <a:r>
              <a:rPr kumimoji="1" lang="zh-CN" altLang="en-US" sz="6600" dirty="0" smtClean="0"/>
              <a:t>投资者视角</a:t>
            </a:r>
            <a:endParaRPr kumimoji="1" lang="zh-CN" altLang="en-US" sz="66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42" y="2388936"/>
            <a:ext cx="6350000" cy="35306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1058" y="2388936"/>
            <a:ext cx="6350000" cy="3543300"/>
          </a:xfrm>
          <a:prstGeom prst="rect">
            <a:avLst/>
          </a:prstGeom>
        </p:spPr>
      </p:pic>
      <p:sp>
        <p:nvSpPr>
          <p:cNvPr id="8" name="Shape 137"/>
          <p:cNvSpPr/>
          <p:nvPr/>
        </p:nvSpPr>
        <p:spPr>
          <a:xfrm>
            <a:off x="633610" y="6346013"/>
            <a:ext cx="5357448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800"/>
            </a:lvl1pPr>
          </a:lstStyle>
          <a:p>
            <a:pPr fontAlgn="base"/>
            <a:r>
              <a:rPr lang="zh-CN" altLang="en-US" sz="1800" dirty="0"/>
              <a:t>目前，中国的医疗投资仍集中于上述</a:t>
            </a:r>
            <a:r>
              <a:rPr lang="en-US" altLang="zh-CN" sz="1800" dirty="0"/>
              <a:t>6</a:t>
            </a:r>
            <a:r>
              <a:rPr lang="zh-CN" altLang="en-US" sz="1800" dirty="0"/>
              <a:t>个环节中的前</a:t>
            </a:r>
            <a:r>
              <a:rPr lang="en-US" altLang="zh-CN" sz="1800" dirty="0"/>
              <a:t>3</a:t>
            </a:r>
            <a:r>
              <a:rPr lang="zh-CN" altLang="en-US" sz="1800" dirty="0"/>
              <a:t>项，即日常保健</a:t>
            </a:r>
            <a:r>
              <a:rPr lang="en-US" altLang="zh-CN" sz="1800" dirty="0"/>
              <a:t>/</a:t>
            </a:r>
            <a:r>
              <a:rPr lang="zh-CN" altLang="en-US" sz="1800" dirty="0"/>
              <a:t>预防，发现</a:t>
            </a:r>
            <a:r>
              <a:rPr lang="en-US" altLang="zh-CN" sz="1800" dirty="0"/>
              <a:t>/</a:t>
            </a:r>
            <a:r>
              <a:rPr lang="zh-CN" altLang="en-US" sz="1800" dirty="0"/>
              <a:t>研究症状，诊断。目前存在以下问题：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zh-CN" altLang="en-US" sz="1800" dirty="0" smtClean="0"/>
              <a:t>病人</a:t>
            </a:r>
            <a:r>
              <a:rPr lang="zh-CN" altLang="en-US" sz="1800" dirty="0"/>
              <a:t>确诊（就诊及获取诊断结果）环节是痛点：大城市中，基础性医疗服务大量占用三甲资源；二三四线城市大病诊断治疗资源不足，基础医院的资源利用率不高，存在资源闲置。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zh-CN" altLang="en-US" sz="1800" dirty="0"/>
              <a:t>“三长一短”（挂号、候诊、缴费时间长，看病时间短）等问题。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zh-CN" altLang="en-US" sz="1800" dirty="0"/>
              <a:t>病人健康意识差，体检和自诊不成系统。</a:t>
            </a:r>
          </a:p>
        </p:txBody>
      </p:sp>
      <p:sp>
        <p:nvSpPr>
          <p:cNvPr id="9" name="Shape 137"/>
          <p:cNvSpPr/>
          <p:nvPr/>
        </p:nvSpPr>
        <p:spPr>
          <a:xfrm>
            <a:off x="6694852" y="6338794"/>
            <a:ext cx="5357448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800"/>
            </a:lvl1pPr>
          </a:lstStyle>
          <a:p>
            <a:pPr fontAlgn="base"/>
            <a:r>
              <a:rPr lang="zh-CN" altLang="en-US" sz="1800" dirty="0"/>
              <a:t>在路径基础方面，美国医疗行业的发展重心集中于上述</a:t>
            </a:r>
            <a:r>
              <a:rPr lang="en-US" altLang="zh-CN" sz="1800" dirty="0"/>
              <a:t>6</a:t>
            </a:r>
            <a:r>
              <a:rPr lang="zh-CN" altLang="en-US" sz="1800" dirty="0"/>
              <a:t>个环节中的后</a:t>
            </a:r>
            <a:r>
              <a:rPr lang="en-US" altLang="zh-CN" sz="1800" dirty="0"/>
              <a:t>3</a:t>
            </a:r>
            <a:r>
              <a:rPr lang="zh-CN" altLang="en-US" sz="1800" dirty="0"/>
              <a:t>项，即治疗选择、治疗</a:t>
            </a:r>
            <a:r>
              <a:rPr lang="en-US" altLang="zh-CN" sz="1800" dirty="0"/>
              <a:t>/</a:t>
            </a:r>
            <a:r>
              <a:rPr lang="zh-CN" altLang="en-US" sz="1800" dirty="0"/>
              <a:t>付费，康复</a:t>
            </a:r>
            <a:r>
              <a:rPr lang="en-US" altLang="zh-CN" sz="1800" dirty="0"/>
              <a:t>/</a:t>
            </a:r>
            <a:r>
              <a:rPr lang="zh-CN" altLang="en-US" sz="1800" dirty="0"/>
              <a:t>病后管理。目前存在以下情况：</a:t>
            </a:r>
          </a:p>
          <a:p>
            <a:pPr marL="285750" indent="-285750" fontAlgn="base">
              <a:buFont typeface="Arial" charset="0"/>
              <a:buChar char="•"/>
            </a:pPr>
            <a:r>
              <a:rPr lang="zh-CN" altLang="en-US" sz="1800" dirty="0" smtClean="0"/>
              <a:t>美国</a:t>
            </a:r>
            <a:r>
              <a:rPr lang="zh-CN" altLang="en-US" sz="1800" dirty="0"/>
              <a:t>病人对初期医疗服务各个步骤满意度非常高。在触达医疗资源部分基本没有痛点，分级诊疗体系</a:t>
            </a:r>
            <a:r>
              <a:rPr lang="zh-CN" altLang="en-US" sz="1800" dirty="0" smtClean="0"/>
              <a:t>合理。</a:t>
            </a:r>
            <a:endParaRPr lang="en-US" altLang="zh-CN" sz="1800" dirty="0" smtClean="0"/>
          </a:p>
          <a:p>
            <a:pPr marL="285750" indent="-285750" fontAlgn="base">
              <a:buFont typeface="Arial" charset="0"/>
              <a:buChar char="•"/>
            </a:pPr>
            <a:r>
              <a:rPr lang="zh-CN" altLang="en-US" sz="1800" dirty="0" smtClean="0"/>
              <a:t>医疗</a:t>
            </a:r>
            <a:r>
              <a:rPr lang="zh-CN" altLang="en-US" sz="1800" dirty="0"/>
              <a:t>信息化发展和投入多年，电话和本人预约占 </a:t>
            </a:r>
            <a:r>
              <a:rPr lang="en-US" altLang="zh-CN" sz="1800" dirty="0"/>
              <a:t>90% </a:t>
            </a:r>
            <a:r>
              <a:rPr lang="zh-CN" altLang="en-US" sz="1800" dirty="0"/>
              <a:t>以上，病例以电子或实体形式顺畅交流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marL="285750" indent="-285750" fontAlgn="base">
              <a:buFont typeface="Arial" charset="0"/>
              <a:buChar char="•"/>
            </a:pPr>
            <a:r>
              <a:rPr lang="zh-CN" altLang="en-US" sz="1800" dirty="0" smtClean="0"/>
              <a:t>核心</a:t>
            </a:r>
            <a:r>
              <a:rPr lang="zh-CN" altLang="en-US" sz="1800" dirty="0"/>
              <a:t>需解决问题：提升治疗质量，降低整体医疗花销 。</a:t>
            </a:r>
          </a:p>
        </p:txBody>
      </p:sp>
    </p:spTree>
    <p:extLst>
      <p:ext uri="{BB962C8B-B14F-4D97-AF65-F5344CB8AC3E}">
        <p14:creationId xmlns:p14="http://schemas.microsoft.com/office/powerpoint/2010/main" val="15104589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xfrm>
            <a:off x="952500" y="-12700"/>
            <a:ext cx="11099800" cy="2159000"/>
          </a:xfrm>
          <a:prstGeom prst="rect">
            <a:avLst/>
          </a:prstGeom>
        </p:spPr>
        <p:txBody>
          <a:bodyPr/>
          <a:lstStyle/>
          <a:p>
            <a:r>
              <a:rPr dirty="0"/>
              <a:t>诊疗领域AI的运用</a:t>
            </a:r>
          </a:p>
        </p:txBody>
      </p:sp>
      <p:pic>
        <p:nvPicPr>
          <p:cNvPr id="146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37666" y="1949540"/>
            <a:ext cx="3452494" cy="658759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127"/>
          <p:cNvSpPr/>
          <p:nvPr/>
        </p:nvSpPr>
        <p:spPr>
          <a:xfrm>
            <a:off x="952500" y="3365309"/>
            <a:ext cx="6256421" cy="59195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2800"/>
            </a:lvl1pPr>
          </a:lstStyle>
          <a:p>
            <a:pPr>
              <a:lnSpc>
                <a:spcPct val="150000"/>
              </a:lnSpc>
            </a:pPr>
            <a:r>
              <a:rPr lang="en-US" altLang="zh-CN" dirty="0" smtClean="0"/>
              <a:t>AI</a:t>
            </a:r>
            <a:r>
              <a:rPr lang="zh-CN" altLang="en-US" dirty="0" smtClean="0"/>
              <a:t>诊疗</a:t>
            </a:r>
            <a:r>
              <a:rPr lang="zh-CN" altLang="en-US" dirty="0" smtClean="0"/>
              <a:t>的</a:t>
            </a:r>
            <a:r>
              <a:rPr lang="zh-CN" altLang="en-US" dirty="0"/>
              <a:t>四个</a:t>
            </a:r>
            <a:r>
              <a:rPr lang="zh-CN" altLang="en-US" dirty="0" smtClean="0"/>
              <a:t>层面：</a:t>
            </a:r>
            <a:endParaRPr lang="zh-CN" altLang="en-US" dirty="0"/>
          </a:p>
          <a:p>
            <a:pPr marL="342900" lvl="1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2400" dirty="0"/>
              <a:t>回复患者咨询；</a:t>
            </a:r>
          </a:p>
          <a:p>
            <a:pPr marL="342900" lvl="1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2400" dirty="0"/>
              <a:t>辅助导诊人员、药店人员、医疗在线客服；</a:t>
            </a:r>
          </a:p>
          <a:p>
            <a:pPr marL="342900" lvl="1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2400" dirty="0"/>
              <a:t>基层医生及全科医生的临床辅助决策；</a:t>
            </a:r>
          </a:p>
          <a:p>
            <a:pPr marL="342900" lvl="1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2400" dirty="0"/>
              <a:t>面向医生的患者康复跟踪。</a:t>
            </a:r>
          </a:p>
          <a:p>
            <a:pPr>
              <a:lnSpc>
                <a:spcPct val="150000"/>
              </a:lnSpc>
            </a:pP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两个实例：</a:t>
            </a:r>
            <a:endParaRPr lang="zh-CN" altLang="en-US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/>
              <a:t>IBM Watson </a:t>
            </a:r>
            <a:r>
              <a:rPr lang="zh-CN" altLang="en-US" sz="2400" dirty="0"/>
              <a:t>：面向医生的辅助诊断、学习工具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/>
              <a:t>Ada</a:t>
            </a:r>
            <a:r>
              <a:rPr lang="zh-CN" altLang="en-US" sz="2400" dirty="0"/>
              <a:t>：面向患者的自诊工具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149" y="2146300"/>
            <a:ext cx="3572934" cy="109493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083" y="2146300"/>
            <a:ext cx="3231597" cy="109918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950</Words>
  <Application>Microsoft Macintosh PowerPoint</Application>
  <PresentationFormat>自定义</PresentationFormat>
  <Paragraphs>201</Paragraphs>
  <Slides>12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Helvetica</vt:lpstr>
      <vt:lpstr>Helvetica Light</vt:lpstr>
      <vt:lpstr>Helvetica Neue</vt:lpstr>
      <vt:lpstr>Arial</vt:lpstr>
      <vt:lpstr>White</vt:lpstr>
      <vt:lpstr>移动医疗行业分析</vt:lpstr>
      <vt:lpstr>移动医疗行业里大家都在干些啥</vt:lpstr>
      <vt:lpstr>细分领域及领先公司</vt:lpstr>
      <vt:lpstr>用药医疗细分行业MAU排名</vt:lpstr>
      <vt:lpstr>实名认证医生数量</vt:lpstr>
      <vt:lpstr>PowerPoint 演示文稿</vt:lpstr>
      <vt:lpstr>十大App具体业务对比</vt:lpstr>
      <vt:lpstr>投资者视角</vt:lpstr>
      <vt:lpstr>诊疗领域AI的运用</vt:lpstr>
      <vt:lpstr>Ada</vt:lpstr>
      <vt:lpstr>Ada</vt:lpstr>
      <vt:lpstr>Ada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移动医疗行业分析</dc:title>
  <cp:lastModifiedBy>office</cp:lastModifiedBy>
  <cp:revision>21</cp:revision>
  <dcterms:modified xsi:type="dcterms:W3CDTF">2017-02-16T18:44:59Z</dcterms:modified>
</cp:coreProperties>
</file>